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d33bc767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d33bc767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d33bc767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1d33bc767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d33bc76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d33bc76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253c3ffe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253c3ffe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d33bc767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d33bc767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d33bc767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d33bc767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d33bc767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d33bc767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d33bc767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d33bc767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d33bc767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d33bc767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d33bc767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1d33bc767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3253c3ff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3253c3ff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d33bc767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d33bc767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53c3ffe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3253c3ffe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d33bc76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d33bc76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3253c3ffea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3253c3ffea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253c3ffe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3253c3ffe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253c3ffe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253c3ffe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253c3ffe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253c3ffe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3253c3ffe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3253c3ffe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253c3ffe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253c3ffe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3253c3ffe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3253c3ffe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d33bc7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d33bc7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penclassrooms.com/fr/paths/188-ingenieur-ia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04350" y="348550"/>
            <a:ext cx="77313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358"/>
              <a:buFont typeface="Arial"/>
              <a:buNone/>
            </a:pPr>
            <a:r>
              <a:rPr b="1" lang="fr" sz="6700"/>
              <a:t>Construisez un modèle de scoring</a:t>
            </a:r>
            <a:endParaRPr b="1" sz="63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4722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4722">
                <a:solidFill>
                  <a:srgbClr val="000000"/>
                </a:solidFill>
              </a:rPr>
              <a:t>Projet </a:t>
            </a:r>
            <a:r>
              <a:rPr lang="fr" sz="4722"/>
              <a:t>4</a:t>
            </a:r>
            <a:r>
              <a:rPr lang="fr" sz="4722">
                <a:solidFill>
                  <a:srgbClr val="000000"/>
                </a:solidFill>
              </a:rPr>
              <a:t>:</a:t>
            </a:r>
            <a:r>
              <a:rPr lang="fr" sz="1922">
                <a:solidFill>
                  <a:srgbClr val="000000"/>
                </a:solidFill>
              </a:rPr>
              <a:t> </a:t>
            </a:r>
            <a:endParaRPr sz="51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486763"/>
            <a:ext cx="2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Formation: </a:t>
            </a:r>
            <a:r>
              <a:rPr lang="fr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Ingénieur IA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4308550" y="4493513"/>
            <a:ext cx="1909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595959"/>
                </a:solidFill>
              </a:rPr>
              <a:t>Marius BARTCUS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257050" y="964925"/>
            <a:ext cx="4068600" cy="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gardez les variables avec &gt; 1 valeur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on garde que les variables avec &lt; 60% valeurs vide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on ne garde pas les variables ‘doublons’ (trop </a:t>
            </a:r>
            <a:r>
              <a:rPr lang="fr" sz="800">
                <a:solidFill>
                  <a:schemeClr val="dk1"/>
                </a:solidFill>
              </a:rPr>
              <a:t>corrélé</a:t>
            </a:r>
            <a:r>
              <a:rPr lang="fr" sz="800">
                <a:solidFill>
                  <a:schemeClr val="dk1"/>
                </a:solidFill>
              </a:rPr>
              <a:t> une avec l’autre)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➔"/>
            </a:pPr>
            <a:r>
              <a:rPr lang="fr" sz="800">
                <a:solidFill>
                  <a:schemeClr val="dk1"/>
                </a:solidFill>
              </a:rPr>
              <a:t>on ne garde pas les variables non </a:t>
            </a:r>
            <a:r>
              <a:rPr lang="fr" sz="800">
                <a:solidFill>
                  <a:schemeClr val="dk1"/>
                </a:solidFill>
              </a:rPr>
              <a:t>corrélé</a:t>
            </a:r>
            <a:r>
              <a:rPr lang="fr" sz="800">
                <a:solidFill>
                  <a:schemeClr val="dk1"/>
                </a:solidFill>
              </a:rPr>
              <a:t> avec TARGET</a:t>
            </a:r>
            <a:endParaRPr sz="800">
              <a:solidFill>
                <a:schemeClr val="dk1"/>
              </a:solidFill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25" y="2292425"/>
            <a:ext cx="3900312" cy="25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5650" y="1211450"/>
            <a:ext cx="4140375" cy="292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975" y="1068350"/>
            <a:ext cx="7168901" cy="39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Data preparation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32" name="Google Shape;132;p24"/>
          <p:cNvSpPr txBox="1"/>
          <p:nvPr/>
        </p:nvSpPr>
        <p:spPr>
          <a:xfrm>
            <a:off x="547600" y="897250"/>
            <a:ext cx="7718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Normalizing data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Splitting data (training set (80% of data) and a test set (20% of data)). Dataset will be split in a stratified way, in order to have a good distribution of the target variable.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Rebalancing dataset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075" y="1835350"/>
            <a:ext cx="3972599" cy="12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050" y="2759425"/>
            <a:ext cx="3792600" cy="21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</a:t>
            </a:r>
            <a:r>
              <a:rPr lang="fr" sz="2500"/>
              <a:t>résultats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40" name="Google Shape;140;p25"/>
          <p:cNvSpPr txBox="1"/>
          <p:nvPr/>
        </p:nvSpPr>
        <p:spPr>
          <a:xfrm>
            <a:off x="609950" y="1451850"/>
            <a:ext cx="3407400" cy="1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KNeighborsClassifier: 'knn',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DecisionTreeClassifier: 'dctree',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GaussianNB: 'naivebayes',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LinearSVC: 'svc',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DummyClassifier: 'dummy',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LogisticRegression: 'logreg',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RandomForestClassifier: 'randforest',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XGBClassifier: 'xgboost',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LGBMClassifier: 'lgbm'</a:t>
            </a:r>
            <a:endParaRPr sz="11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325" y="784525"/>
            <a:ext cx="4713651" cy="2964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3100"/>
            <a:ext cx="8839199" cy="363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900" y="796625"/>
            <a:ext cx="6417445" cy="4235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900" y="796600"/>
            <a:ext cx="5890509" cy="4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900" y="783100"/>
            <a:ext cx="5839386" cy="423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900" y="819175"/>
            <a:ext cx="5923768" cy="4235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300" y="665875"/>
            <a:ext cx="5948101" cy="42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</a:rPr>
              <a:t>Sommaire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291350" y="919025"/>
            <a:ext cx="8520600" cy="30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Contexte du travail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Problématique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Description des données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Transformation des données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◆"/>
            </a:pPr>
            <a:r>
              <a:rPr lang="fr" sz="1600">
                <a:solidFill>
                  <a:srgbClr val="000000"/>
                </a:solidFill>
              </a:rPr>
              <a:t>Nettoyage des données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◆"/>
            </a:pPr>
            <a:r>
              <a:rPr lang="fr" sz="1600"/>
              <a:t>Feature engineering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Les modèles et les résultats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L'interprétation des modèles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Conclusions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modèles et les résultats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900" y="751550"/>
            <a:ext cx="6257920" cy="4235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</a:t>
            </a:r>
            <a:r>
              <a:rPr lang="fr" sz="2500"/>
              <a:t>interprétations</a:t>
            </a:r>
            <a:r>
              <a:rPr lang="fr" sz="2500"/>
              <a:t> des modèles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89" name="Google Shape;189;p33"/>
          <p:cNvSpPr txBox="1"/>
          <p:nvPr/>
        </p:nvSpPr>
        <p:spPr>
          <a:xfrm>
            <a:off x="234450" y="884700"/>
            <a:ext cx="80079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C</a:t>
            </a:r>
            <a:r>
              <a:rPr lang="fr"/>
              <a:t>’est importante de comprendre la </a:t>
            </a:r>
            <a:r>
              <a:rPr lang="fr"/>
              <a:t>performance</a:t>
            </a:r>
            <a:r>
              <a:rPr lang="fr"/>
              <a:t> des modèles de machine learning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Les </a:t>
            </a:r>
            <a:r>
              <a:rPr lang="fr"/>
              <a:t>métriques</a:t>
            </a:r>
            <a:r>
              <a:rPr lang="fr"/>
              <a:t> de ML (accuracy, mean squared error, r2 score, etc) ne donne pas des informations suffisant sur la </a:t>
            </a:r>
            <a:r>
              <a:rPr lang="fr"/>
              <a:t>performance</a:t>
            </a:r>
            <a:r>
              <a:rPr lang="fr"/>
              <a:t> de modèles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eli5, LIME, SHAP, interpret, treeinterpreter, etc sont disponible pour mieux comprendre le modèle et </a:t>
            </a:r>
            <a:r>
              <a:rPr lang="fr"/>
              <a:t>sa</a:t>
            </a:r>
            <a:r>
              <a:rPr lang="fr"/>
              <a:t> </a:t>
            </a:r>
            <a:r>
              <a:rPr lang="fr"/>
              <a:t>performance</a:t>
            </a:r>
            <a:r>
              <a:rPr lang="fr"/>
              <a:t> sur une observation donné.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Aidez-</a:t>
            </a:r>
            <a:r>
              <a:rPr lang="fr"/>
              <a:t>nous </a:t>
            </a:r>
            <a:r>
              <a:rPr lang="fr"/>
              <a:t>à mieux comprendre</a:t>
            </a:r>
            <a:r>
              <a:rPr lang="fr"/>
              <a:t> quelle variable (feautre) contribue sur la </a:t>
            </a:r>
            <a:r>
              <a:rPr lang="fr"/>
              <a:t>prédiction.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On va </a:t>
            </a:r>
            <a:r>
              <a:rPr lang="fr"/>
              <a:t>utiliser</a:t>
            </a:r>
            <a:r>
              <a:rPr lang="fr"/>
              <a:t> LIME (Local Interpretable Model-Agnostic Explanations Local Interpretable Model-Agnostic Explanations) et SHAP (SHapley Additive exPlanations) pour notre analyse de </a:t>
            </a:r>
            <a:r>
              <a:rPr lang="fr"/>
              <a:t>performance</a:t>
            </a:r>
            <a:r>
              <a:rPr lang="fr"/>
              <a:t> de modèles.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interprétations des modèles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6050"/>
            <a:ext cx="5244724" cy="215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200" y="814800"/>
            <a:ext cx="3491425" cy="14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15624"/>
            <a:ext cx="8839203" cy="623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/>
        </p:nvSpPr>
        <p:spPr>
          <a:xfrm>
            <a:off x="1222900" y="152150"/>
            <a:ext cx="6708900" cy="4515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Conclusions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0950" y="1099625"/>
            <a:ext cx="80079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Une étape de </a:t>
            </a:r>
            <a:r>
              <a:rPr lang="fr"/>
              <a:t>feature</a:t>
            </a:r>
            <a:r>
              <a:rPr lang="fr"/>
              <a:t> engineering est fait pour </a:t>
            </a:r>
            <a:r>
              <a:rPr lang="fr"/>
              <a:t>améliorer</a:t>
            </a:r>
            <a:r>
              <a:rPr lang="fr"/>
              <a:t> les </a:t>
            </a:r>
            <a:r>
              <a:rPr lang="fr"/>
              <a:t>résultats</a:t>
            </a:r>
            <a:r>
              <a:rPr lang="fr"/>
              <a:t> de modèles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On </a:t>
            </a:r>
            <a:r>
              <a:rPr lang="fr"/>
              <a:t>balance</a:t>
            </a:r>
            <a:r>
              <a:rPr lang="fr"/>
              <a:t> les donné par des </a:t>
            </a:r>
            <a:r>
              <a:rPr lang="fr"/>
              <a:t>méthodes</a:t>
            </a:r>
            <a:r>
              <a:rPr lang="fr"/>
              <a:t> des oversampling ou undersampling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Il a des </a:t>
            </a:r>
            <a:r>
              <a:rPr lang="fr"/>
              <a:t>applications</a:t>
            </a:r>
            <a:r>
              <a:rPr lang="fr"/>
              <a:t> ou une simple </a:t>
            </a:r>
            <a:r>
              <a:rPr lang="fr"/>
              <a:t>métrique de</a:t>
            </a:r>
            <a:r>
              <a:rPr lang="fr"/>
              <a:t> machine learning comme accuracy ou f1 score ne </a:t>
            </a:r>
            <a:r>
              <a:rPr lang="fr"/>
              <a:t>suffit</a:t>
            </a:r>
            <a:r>
              <a:rPr lang="fr"/>
              <a:t> pas. Une métrique </a:t>
            </a:r>
            <a:r>
              <a:rPr lang="fr"/>
              <a:t>adaptée</a:t>
            </a:r>
            <a:r>
              <a:rPr lang="fr"/>
              <a:t> au besoin </a:t>
            </a:r>
            <a:r>
              <a:rPr lang="fr"/>
              <a:t>métier</a:t>
            </a:r>
            <a:r>
              <a:rPr lang="fr"/>
              <a:t> comme fbeta score est </a:t>
            </a:r>
            <a:r>
              <a:rPr lang="fr"/>
              <a:t>utilisée.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F-beta score est utilisé comme </a:t>
            </a:r>
            <a:r>
              <a:rPr lang="fr"/>
              <a:t>métrique</a:t>
            </a:r>
            <a:r>
              <a:rPr lang="fr"/>
              <a:t> de modèle classification, avec beta&gt;1 pour </a:t>
            </a:r>
            <a:r>
              <a:rPr lang="fr"/>
              <a:t>donner</a:t>
            </a:r>
            <a:r>
              <a:rPr lang="fr"/>
              <a:t> plus de </a:t>
            </a:r>
            <a:r>
              <a:rPr lang="fr"/>
              <a:t>poids</a:t>
            </a:r>
            <a:r>
              <a:rPr lang="fr"/>
              <a:t> sur </a:t>
            </a:r>
            <a:r>
              <a:rPr lang="fr"/>
              <a:t>rappel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fr"/>
              <a:t>On utilisé SMOTE et LIME pour l'interprétation des modèles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311700" y="812300"/>
            <a:ext cx="8520600" cy="10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chemeClr val="dk1"/>
                </a:solidFill>
                <a:highlight>
                  <a:srgbClr val="FFFFFF"/>
                </a:highlight>
              </a:rPr>
              <a:t>Data Scientist au sein d'une société financière, nommée </a:t>
            </a:r>
            <a: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"Prêt à dépenser". </a:t>
            </a:r>
            <a:b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200">
                <a:solidFill>
                  <a:schemeClr val="dk1"/>
                </a:solidFill>
              </a:rPr>
              <a:t>Cette société propose des </a:t>
            </a:r>
            <a:r>
              <a:rPr lang="fr" sz="1200">
                <a:solidFill>
                  <a:schemeClr val="dk1"/>
                </a:solidFill>
              </a:rPr>
              <a:t>crédits</a:t>
            </a:r>
            <a:r>
              <a:rPr lang="fr" sz="1200">
                <a:solidFill>
                  <a:schemeClr val="dk1"/>
                </a:solidFill>
              </a:rPr>
              <a:t> pour ces clients qui ont peu ou pas </a:t>
            </a:r>
            <a:r>
              <a:rPr lang="fr" sz="1200">
                <a:solidFill>
                  <a:schemeClr val="dk1"/>
                </a:solidFill>
              </a:rPr>
              <a:t>d'historique</a:t>
            </a:r>
            <a:r>
              <a:rPr lang="fr" sz="1200">
                <a:solidFill>
                  <a:schemeClr val="dk1"/>
                </a:solidFill>
              </a:rPr>
              <a:t> </a:t>
            </a:r>
            <a:r>
              <a:rPr lang="fr" sz="1200">
                <a:solidFill>
                  <a:schemeClr val="dk1"/>
                </a:solidFill>
              </a:rPr>
              <a:t>de</a:t>
            </a:r>
            <a:r>
              <a:rPr lang="fr" sz="1200">
                <a:solidFill>
                  <a:schemeClr val="dk1"/>
                </a:solidFill>
              </a:rPr>
              <a:t> prêts.</a:t>
            </a:r>
            <a:br>
              <a:rPr b="1" lang="fr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fr" sz="1100">
                <a:solidFill>
                  <a:srgbClr val="000000"/>
                </a:solidFill>
              </a:rPr>
              <a:t>1) </a:t>
            </a:r>
            <a:r>
              <a:rPr b="1" lang="fr" sz="1100"/>
              <a:t>création d’un outil de credit scoring</a:t>
            </a:r>
            <a:r>
              <a:rPr lang="fr" sz="1100">
                <a:solidFill>
                  <a:srgbClr val="000000"/>
                </a:solidFill>
              </a:rPr>
              <a:t>.</a:t>
            </a:r>
            <a:br>
              <a:rPr lang="fr" sz="1100">
                <a:solidFill>
                  <a:srgbClr val="000000"/>
                </a:solidFill>
              </a:rPr>
            </a:br>
            <a:r>
              <a:rPr lang="fr" sz="1100">
                <a:solidFill>
                  <a:srgbClr val="000000"/>
                </a:solidFill>
              </a:rPr>
              <a:t>2) </a:t>
            </a:r>
            <a:r>
              <a:rPr b="1" lang="fr" sz="1100"/>
              <a:t>classifié les demandes par: crédit accordé ou refusé</a:t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222900" y="3352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Context du travail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48025" y="3061500"/>
            <a:ext cx="7718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développement d’un algorithme de classification</a:t>
            </a:r>
            <a:r>
              <a:rPr lang="fr" sz="1100"/>
              <a:t>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modèles facilement interprétables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>
                <a:solidFill>
                  <a:schemeClr val="dk1"/>
                </a:solidFill>
              </a:rPr>
              <a:t>disposer d’une mesure d’importance des variables </a:t>
            </a:r>
            <a:r>
              <a:rPr lang="fr" sz="1100">
                <a:solidFill>
                  <a:schemeClr val="dk1"/>
                </a:solidFill>
                <a:highlight>
                  <a:srgbClr val="FFFFFF"/>
                </a:highlight>
              </a:rPr>
              <a:t>qui ont poussé le modèle à donner cette probabilité à un client.</a:t>
            </a:r>
            <a:endParaRPr sz="1100"/>
          </a:p>
        </p:txBody>
      </p:sp>
      <p:sp>
        <p:nvSpPr>
          <p:cNvPr id="71" name="Google Shape;71;p15"/>
          <p:cNvSpPr txBox="1"/>
          <p:nvPr/>
        </p:nvSpPr>
        <p:spPr>
          <a:xfrm>
            <a:off x="1104200" y="24460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Problématique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568" y="437939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700" y="648675"/>
            <a:ext cx="6594673" cy="423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7550"/>
            <a:ext cx="2774235" cy="42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3313" y="1066550"/>
            <a:ext cx="2875800" cy="389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5825" y="1066550"/>
            <a:ext cx="2875800" cy="3847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/>
        </p:nvSpPr>
        <p:spPr>
          <a:xfrm>
            <a:off x="1217950" y="1571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478" y="1089050"/>
            <a:ext cx="5588475" cy="311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96875" y="1880275"/>
            <a:ext cx="3100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Unbalanced data : TARGET column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- 0 credit payé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- 1 </a:t>
            </a:r>
            <a:r>
              <a:rPr lang="fr"/>
              <a:t>crédit</a:t>
            </a:r>
            <a:r>
              <a:rPr lang="fr"/>
              <a:t> non payé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700" y="998625"/>
            <a:ext cx="5389811" cy="391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225" y="1013475"/>
            <a:ext cx="7494245" cy="391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1222900" y="152150"/>
            <a:ext cx="6708900" cy="7683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Transformation des données (nettoyage et feature engineering)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50" y="1298275"/>
            <a:ext cx="7143750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50" y="3004700"/>
            <a:ext cx="8839197" cy="1597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